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sldIdLst>
    <p:sldId id="256" r:id="rId7"/>
    <p:sldId id="263" r:id="rId8"/>
    <p:sldId id="260" r:id="rId9"/>
    <p:sldId id="262" r:id="rId10"/>
    <p:sldId id="261" r:id="rId11"/>
    <p:sldId id="269" r:id="rId12"/>
    <p:sldId id="268" r:id="rId13"/>
    <p:sldId id="267" r:id="rId14"/>
    <p:sldId id="266" r:id="rId15"/>
    <p:sldId id="265" r:id="rId16"/>
    <p:sldId id="273" r:id="rId17"/>
    <p:sldId id="272" r:id="rId18"/>
    <p:sldId id="271" r:id="rId19"/>
    <p:sldId id="270" r:id="rId20"/>
    <p:sldId id="278" r:id="rId21"/>
    <p:sldId id="264" r:id="rId22"/>
    <p:sldId id="277" r:id="rId23"/>
    <p:sldId id="276" r:id="rId24"/>
    <p:sldId id="275" r:id="rId25"/>
    <p:sldId id="274" r:id="rId26"/>
    <p:sldId id="287" r:id="rId27"/>
    <p:sldId id="286" r:id="rId28"/>
    <p:sldId id="285" r:id="rId29"/>
    <p:sldId id="284" r:id="rId30"/>
    <p:sldId id="283" r:id="rId31"/>
    <p:sldId id="282" r:id="rId32"/>
    <p:sldId id="306" r:id="rId33"/>
    <p:sldId id="281" r:id="rId34"/>
    <p:sldId id="280" r:id="rId35"/>
    <p:sldId id="291" r:id="rId36"/>
    <p:sldId id="290" r:id="rId37"/>
    <p:sldId id="289" r:id="rId38"/>
    <p:sldId id="288" r:id="rId39"/>
    <p:sldId id="307" r:id="rId40"/>
    <p:sldId id="295" r:id="rId41"/>
    <p:sldId id="294" r:id="rId42"/>
    <p:sldId id="293" r:id="rId43"/>
    <p:sldId id="292" r:id="rId44"/>
    <p:sldId id="279" r:id="rId45"/>
    <p:sldId id="304" r:id="rId46"/>
    <p:sldId id="303" r:id="rId47"/>
    <p:sldId id="302" r:id="rId48"/>
    <p:sldId id="301" r:id="rId49"/>
    <p:sldId id="300" r:id="rId50"/>
    <p:sldId id="299" r:id="rId51"/>
    <p:sldId id="298" r:id="rId52"/>
    <p:sldId id="297" r:id="rId53"/>
    <p:sldId id="296" r:id="rId54"/>
    <p:sldId id="305" r:id="rId55"/>
    <p:sldId id="259"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9C74C5-9CD5-4DBF-97E7-7CF767C4118E}" v="1" dt="2025-11-25T20:56:18.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541" autoAdjust="0"/>
  </p:normalViewPr>
  <p:slideViewPr>
    <p:cSldViewPr>
      <p:cViewPr varScale="1">
        <p:scale>
          <a:sx n="45" d="100"/>
          <a:sy n="45" d="100"/>
        </p:scale>
        <p:origin x="105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BCF146-51B8-4E96-ADAB-629CE58D308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DC452-9FCF-4C18-968A-D15DB0FB0C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0EAF7-6FDF-4A35-A1FC-8A0944E6712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58211-C4C6-46FF-B9FA-1A2429AD66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0EAF7-6FDF-4A35-A1FC-8A0944E6712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58211-C4C6-46FF-B9FA-1A2429AD66D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0EAF7-6FDF-4A35-A1FC-8A0944E6712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58211-C4C6-46FF-B9FA-1A2429AD66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0EAF7-6FDF-4A35-A1FC-8A0944E6712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58211-C4C6-46FF-B9FA-1A2429AD66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0EAF7-6FDF-4A35-A1FC-8A0944E6712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58211-C4C6-46FF-B9FA-1A2429AD66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0EAF7-6FDF-4A35-A1FC-8A0944E6712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58211-C4C6-46FF-B9FA-1A2429AD66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0EAF7-6FDF-4A35-A1FC-8A0944E67129}" type="datetimeFigureOut">
              <a:rPr lang="en-US" smtClean="0"/>
              <a:pPr/>
              <a:t>11/26/2025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058211-C4C6-46FF-B9FA-1A2429AD66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0EAF7-6FDF-4A35-A1FC-8A0944E67129}" type="datetimeFigureOut">
              <a:rPr lang="en-US" smtClean="0"/>
              <a:pPr/>
              <a:t>11/26/2025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058211-C4C6-46FF-B9FA-1A2429AD66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0EAF7-6FDF-4A35-A1FC-8A0944E67129}" type="datetimeFigureOut">
              <a:rPr lang="en-US" smtClean="0"/>
              <a:pPr/>
              <a:t>11/26/2025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058211-C4C6-46FF-B9FA-1A2429AD66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0EAF7-6FDF-4A35-A1FC-8A0944E6712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58211-C4C6-46FF-B9FA-1A2429AD66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CF146-51B8-4E96-ADAB-629CE58D3089}" type="datetimeFigureOut">
              <a:rPr lang="en-US" smtClean="0"/>
              <a:pPr/>
              <a:t>11/26/2025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DC452-9FCF-4C18-968A-D15DB0FB0C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0EAF7-6FDF-4A35-A1FC-8A0944E67129}" type="datetimeFigureOut">
              <a:rPr lang="en-US" smtClean="0"/>
              <a:pPr/>
              <a:t>11/26/2025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58211-C4C6-46FF-B9FA-1A2429AD66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publications.saskatchewan.ca/#/products/1602"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www.fur.ca/"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hyperlink" Target="http://www.publications.gov.sk.ca/details.cfm?p=1602"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Saskatchewan Trapping Regulations</a:t>
            </a:r>
          </a:p>
        </p:txBody>
      </p:sp>
      <p:sp>
        <p:nvSpPr>
          <p:cNvPr id="3" name="Subtitle 2"/>
          <p:cNvSpPr>
            <a:spLocks noGrp="1"/>
          </p:cNvSpPr>
          <p:nvPr>
            <p:ph type="subTitle" idx="1"/>
          </p:nvPr>
        </p:nvSpPr>
        <p:spPr/>
        <p:txBody>
          <a:bodyPr/>
          <a:lstStyle/>
          <a:p>
            <a:r>
              <a:rPr lang="en-US" dirty="0"/>
              <a:t>Humane Trapper </a:t>
            </a:r>
            <a:r>
              <a:rPr lang="en-US"/>
              <a:t>Education Course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I Get My Licence?</a:t>
            </a:r>
          </a:p>
        </p:txBody>
      </p:sp>
      <p:sp>
        <p:nvSpPr>
          <p:cNvPr id="3" name="Content Placeholder 2"/>
          <p:cNvSpPr>
            <a:spLocks noGrp="1"/>
          </p:cNvSpPr>
          <p:nvPr>
            <p:ph idx="1"/>
          </p:nvPr>
        </p:nvSpPr>
        <p:spPr/>
        <p:txBody>
          <a:bodyPr/>
          <a:lstStyle/>
          <a:p>
            <a:r>
              <a:rPr lang="en-US" dirty="0"/>
              <a:t>SFCA licences are available online through the automated Hunting, Angling and Trapping Licencing System (HAL), through all vendors or any ministry office with front counter service.</a:t>
            </a:r>
          </a:p>
          <a:p>
            <a:r>
              <a:rPr lang="en-US" dirty="0"/>
              <a:t>NFCA and youth licences are only available a local ministry offices with front counter service.</a:t>
            </a:r>
          </a:p>
        </p:txBody>
      </p:sp>
    </p:spTree>
    <p:extLst>
      <p:ext uri="{BB962C8B-B14F-4D97-AF65-F5344CB8AC3E}">
        <p14:creationId xmlns:p14="http://schemas.microsoft.com/office/powerpoint/2010/main" val="3761610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Long is My Fur Licence Valid?</a:t>
            </a:r>
          </a:p>
        </p:txBody>
      </p:sp>
      <p:sp>
        <p:nvSpPr>
          <p:cNvPr id="3" name="Content Placeholder 2"/>
          <p:cNvSpPr>
            <a:spLocks noGrp="1"/>
          </p:cNvSpPr>
          <p:nvPr>
            <p:ph idx="1"/>
          </p:nvPr>
        </p:nvSpPr>
        <p:spPr/>
        <p:txBody>
          <a:bodyPr/>
          <a:lstStyle/>
          <a:p>
            <a:r>
              <a:rPr lang="en-US" dirty="0"/>
              <a:t>Your fur licence is valid for the purposes of trapping until August 31 following the date of issue.</a:t>
            </a:r>
          </a:p>
        </p:txBody>
      </p:sp>
    </p:spTree>
    <p:extLst>
      <p:ext uri="{BB962C8B-B14F-4D97-AF65-F5344CB8AC3E}">
        <p14:creationId xmlns:p14="http://schemas.microsoft.com/office/powerpoint/2010/main" val="3514198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Can I Go Trapping?</a:t>
            </a:r>
          </a:p>
        </p:txBody>
      </p:sp>
      <p:sp>
        <p:nvSpPr>
          <p:cNvPr id="3" name="Content Placeholder 2"/>
          <p:cNvSpPr>
            <a:spLocks noGrp="1"/>
          </p:cNvSpPr>
          <p:nvPr>
            <p:ph idx="1"/>
          </p:nvPr>
        </p:nvSpPr>
        <p:spPr/>
        <p:txBody>
          <a:bodyPr>
            <a:normAutofit fontScale="85000" lnSpcReduction="20000"/>
          </a:bodyPr>
          <a:lstStyle/>
          <a:p>
            <a:r>
              <a:rPr lang="en-US" dirty="0"/>
              <a:t>In the NFCA, outside of the special areas, you must be voted in by members of the trapping block you are applying for and then you will be assigned a zone or area for your use.</a:t>
            </a:r>
          </a:p>
          <a:p>
            <a:r>
              <a:rPr lang="en-US" dirty="0"/>
              <a:t>In the SFCA, you can trap on any land provided you have the permission of the landowner. You need additional permission of the owner or occupant of any residence or livestock handling facility within 500 </a:t>
            </a:r>
            <a:r>
              <a:rPr lang="en-US" dirty="0" err="1"/>
              <a:t>metres</a:t>
            </a:r>
            <a:r>
              <a:rPr lang="en-US" dirty="0"/>
              <a:t> of your sets.</a:t>
            </a:r>
          </a:p>
          <a:p>
            <a:r>
              <a:rPr lang="en-US" dirty="0"/>
              <a:t>On crown lands, permission is required from the appropriate representative of the crown or the crown lease holder.</a:t>
            </a:r>
          </a:p>
        </p:txBody>
      </p:sp>
    </p:spTree>
    <p:extLst>
      <p:ext uri="{BB962C8B-B14F-4D97-AF65-F5344CB8AC3E}">
        <p14:creationId xmlns:p14="http://schemas.microsoft.com/office/powerpoint/2010/main" val="1527953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Can I go Trapping?</a:t>
            </a:r>
          </a:p>
        </p:txBody>
      </p:sp>
      <p:sp>
        <p:nvSpPr>
          <p:cNvPr id="3" name="Content Placeholder 2"/>
          <p:cNvSpPr>
            <a:spLocks noGrp="1"/>
          </p:cNvSpPr>
          <p:nvPr>
            <p:ph idx="1"/>
          </p:nvPr>
        </p:nvSpPr>
        <p:spPr/>
        <p:txBody>
          <a:bodyPr>
            <a:normAutofit/>
          </a:bodyPr>
          <a:lstStyle/>
          <a:p>
            <a:r>
              <a:rPr lang="en-US" sz="2800" dirty="0"/>
              <a:t>Most of Saskatchewan furbearers are protected outside of specified season dates that are intended to cover the period when the fur is prime.</a:t>
            </a:r>
          </a:p>
          <a:p>
            <a:r>
              <a:rPr lang="en-US" sz="2800" dirty="0"/>
              <a:t>Season dates for all Saskatchewan species are shown annually in the Trappers’ Guide.</a:t>
            </a:r>
          </a:p>
          <a:p>
            <a:r>
              <a:rPr lang="en-US" sz="2800" dirty="0"/>
              <a:t>Some species such as coyotes, beaver (in designated rural municipalities only), raccoon and skunk can be harvested year-round but the pelt will be of little value outside of the colder months.</a:t>
            </a:r>
          </a:p>
        </p:txBody>
      </p:sp>
    </p:spTree>
    <p:extLst>
      <p:ext uri="{BB962C8B-B14F-4D97-AF65-F5344CB8AC3E}">
        <p14:creationId xmlns:p14="http://schemas.microsoft.com/office/powerpoint/2010/main" val="2800924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If I Want to Hunt Fur Animals During an Open Big Game Season?</a:t>
            </a:r>
          </a:p>
        </p:txBody>
      </p:sp>
      <p:sp>
        <p:nvSpPr>
          <p:cNvPr id="3" name="Content Placeholder 2"/>
          <p:cNvSpPr>
            <a:spLocks noGrp="1"/>
          </p:cNvSpPr>
          <p:nvPr>
            <p:ph idx="1"/>
          </p:nvPr>
        </p:nvSpPr>
        <p:spPr/>
        <p:txBody>
          <a:bodyPr>
            <a:normAutofit fontScale="92500" lnSpcReduction="10000"/>
          </a:bodyPr>
          <a:lstStyle/>
          <a:p>
            <a:r>
              <a:rPr lang="en-US" dirty="0"/>
              <a:t>Provided they are not hunting with or aiding a big game hunter, a licenced trapper may hunt fur bearer animals other than cougar province-wide or black bear in the SFCA.</a:t>
            </a:r>
          </a:p>
          <a:p>
            <a:r>
              <a:rPr lang="en-US" dirty="0"/>
              <a:t>In the NFCA, a trapper who is conducting normal black bear trapping operations may use a firearm to harvest black bear. Normal black bear trapping operations means the trapper has several traps operation at one time and checks them in a planned and regular manner.</a:t>
            </a:r>
          </a:p>
        </p:txBody>
      </p:sp>
    </p:spTree>
    <p:extLst>
      <p:ext uri="{BB962C8B-B14F-4D97-AF65-F5344CB8AC3E}">
        <p14:creationId xmlns:p14="http://schemas.microsoft.com/office/powerpoint/2010/main" val="1198761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Are There Any Species-Specific Regulations I Should Know?</a:t>
            </a:r>
          </a:p>
        </p:txBody>
      </p:sp>
      <p:sp>
        <p:nvSpPr>
          <p:cNvPr id="3" name="Content Placeholder 2"/>
          <p:cNvSpPr>
            <a:spLocks noGrp="1"/>
          </p:cNvSpPr>
          <p:nvPr>
            <p:ph idx="1"/>
          </p:nvPr>
        </p:nvSpPr>
        <p:spPr/>
        <p:txBody>
          <a:bodyPr>
            <a:normAutofit fontScale="77500" lnSpcReduction="20000"/>
          </a:bodyPr>
          <a:lstStyle/>
          <a:p>
            <a:r>
              <a:rPr lang="en-US" dirty="0"/>
              <a:t>Coyotes can only be harvested without a licence if using a firearm – if trapping or snaring you must have a fur licence.</a:t>
            </a:r>
          </a:p>
          <a:p>
            <a:r>
              <a:rPr lang="en-US" dirty="0"/>
              <a:t>There is no ministry requirement to hold a fur licence when harvesting beaver in rural municipalities (RM) with open season regulations. However, most RM’s require that individuals turning in beaver for bounties must hold a fur licence. Be sure to check your RM.</a:t>
            </a:r>
          </a:p>
          <a:p>
            <a:r>
              <a:rPr lang="en-US" dirty="0"/>
              <a:t>There are minimum </a:t>
            </a:r>
            <a:r>
              <a:rPr lang="en-US" dirty="0" err="1"/>
              <a:t>calibre</a:t>
            </a:r>
            <a:r>
              <a:rPr lang="en-US" dirty="0"/>
              <a:t> requirements for big game species (ex black bear and wolf). Refer to Section 17 of </a:t>
            </a:r>
            <a:r>
              <a:rPr lang="en-US" i="1" dirty="0"/>
              <a:t>The Wildlife Regulations, 1981</a:t>
            </a:r>
            <a:r>
              <a:rPr lang="en-US" dirty="0"/>
              <a:t> (link below) or consult a conservation officer.</a:t>
            </a:r>
          </a:p>
          <a:p>
            <a:r>
              <a:rPr lang="en-US" dirty="0">
                <a:solidFill>
                  <a:srgbClr val="FF0000"/>
                </a:solidFill>
                <a:hlinkClick r:id="rId2"/>
              </a:rPr>
              <a:t>http://publications.saskatchewan.ca/#/products/1602</a:t>
            </a:r>
            <a:endParaRPr lang="en-US" b="1" dirty="0">
              <a:solidFill>
                <a:srgbClr val="FF0000"/>
              </a:solidFill>
            </a:endParaRPr>
          </a:p>
          <a:p>
            <a:pPr marL="0" indent="0">
              <a:buNone/>
            </a:pPr>
            <a:endParaRPr lang="en-US" dirty="0"/>
          </a:p>
          <a:p>
            <a:endParaRPr lang="en-US" dirty="0"/>
          </a:p>
        </p:txBody>
      </p:sp>
    </p:spTree>
    <p:extLst>
      <p:ext uri="{BB962C8B-B14F-4D97-AF65-F5344CB8AC3E}">
        <p14:creationId xmlns:p14="http://schemas.microsoft.com/office/powerpoint/2010/main" val="2164851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Restrictions for Trapping Bear</a:t>
            </a:r>
          </a:p>
        </p:txBody>
      </p:sp>
      <p:sp>
        <p:nvSpPr>
          <p:cNvPr id="3" name="Content Placeholder 2"/>
          <p:cNvSpPr>
            <a:spLocks noGrp="1"/>
          </p:cNvSpPr>
          <p:nvPr>
            <p:ph idx="1"/>
          </p:nvPr>
        </p:nvSpPr>
        <p:spPr/>
        <p:txBody>
          <a:bodyPr/>
          <a:lstStyle/>
          <a:p>
            <a:r>
              <a:rPr lang="en-US" dirty="0"/>
              <a:t>Only mechanically activated foot snares are legal for the capture of black bear.</a:t>
            </a:r>
          </a:p>
          <a:p>
            <a:r>
              <a:rPr lang="en-US" dirty="0"/>
              <a:t>In the SFCA, firearms may only be used to dispatch a black bear already caught in a foot snare.</a:t>
            </a:r>
          </a:p>
        </p:txBody>
      </p:sp>
    </p:spTree>
    <p:extLst>
      <p:ext uri="{BB962C8B-B14F-4D97-AF65-F5344CB8AC3E}">
        <p14:creationId xmlns:p14="http://schemas.microsoft.com/office/powerpoint/2010/main" val="1759090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Restrictions for Trapping Cougar</a:t>
            </a:r>
          </a:p>
        </p:txBody>
      </p:sp>
      <p:sp>
        <p:nvSpPr>
          <p:cNvPr id="3" name="Content Placeholder 2"/>
          <p:cNvSpPr>
            <a:spLocks noGrp="1"/>
          </p:cNvSpPr>
          <p:nvPr>
            <p:ph idx="1"/>
          </p:nvPr>
        </p:nvSpPr>
        <p:spPr/>
        <p:txBody>
          <a:bodyPr/>
          <a:lstStyle/>
          <a:p>
            <a:r>
              <a:rPr lang="en-US" dirty="0"/>
              <a:t>Harvest of cougar is restricted to the use of traps and authorized snares only.</a:t>
            </a:r>
          </a:p>
          <a:p>
            <a:r>
              <a:rPr lang="en-US" dirty="0"/>
              <a:t>Firearms may only be used to dispatch an animal already caught in a trap or snare.</a:t>
            </a:r>
          </a:p>
          <a:p>
            <a:r>
              <a:rPr lang="en-US" dirty="0"/>
              <a:t>Trappers are required to immediately report harvested cougar to the ministry to receive a permit to possess or sell the animal.</a:t>
            </a:r>
          </a:p>
        </p:txBody>
      </p:sp>
    </p:spTree>
    <p:extLst>
      <p:ext uri="{BB962C8B-B14F-4D97-AF65-F5344CB8AC3E}">
        <p14:creationId xmlns:p14="http://schemas.microsoft.com/office/powerpoint/2010/main" val="1628111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I Carry a Firearm on an All-Terrain Vehicle or Snowmobile When I am Trapping?</a:t>
            </a:r>
          </a:p>
        </p:txBody>
      </p:sp>
      <p:sp>
        <p:nvSpPr>
          <p:cNvPr id="3" name="Content Placeholder 2"/>
          <p:cNvSpPr>
            <a:spLocks noGrp="1"/>
          </p:cNvSpPr>
          <p:nvPr>
            <p:ph idx="1"/>
          </p:nvPr>
        </p:nvSpPr>
        <p:spPr/>
        <p:txBody>
          <a:bodyPr/>
          <a:lstStyle/>
          <a:p>
            <a:r>
              <a:rPr lang="en-US" dirty="0"/>
              <a:t>During an open season for big game other than wolf, you may carry a .22 </a:t>
            </a:r>
            <a:r>
              <a:rPr lang="en-US" dirty="0" err="1"/>
              <a:t>calibre</a:t>
            </a:r>
            <a:r>
              <a:rPr lang="en-US" dirty="0"/>
              <a:t> (or less) </a:t>
            </a:r>
            <a:r>
              <a:rPr lang="en-US" dirty="0" err="1"/>
              <a:t>rimfire</a:t>
            </a:r>
            <a:r>
              <a:rPr lang="en-US" dirty="0"/>
              <a:t> rifle in a vehicle while conducting normal trapping operations. A vehicle includes all terrain vehicles (ATV) and snowmobiles.</a:t>
            </a:r>
          </a:p>
          <a:p>
            <a:r>
              <a:rPr lang="en-US" dirty="0"/>
              <a:t>Outside of a big game season, an </a:t>
            </a:r>
            <a:r>
              <a:rPr lang="en-US" dirty="0" err="1"/>
              <a:t>unencased</a:t>
            </a:r>
            <a:r>
              <a:rPr lang="en-US" dirty="0"/>
              <a:t>, unloaded firearm may be carried on an ATV or snowmobile.</a:t>
            </a:r>
          </a:p>
        </p:txBody>
      </p:sp>
    </p:spTree>
    <p:extLst>
      <p:ext uri="{BB962C8B-B14F-4D97-AF65-F5344CB8AC3E}">
        <p14:creationId xmlns:p14="http://schemas.microsoft.com/office/powerpoint/2010/main" val="4192287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I Use a Light When I am Trapping?</a:t>
            </a:r>
          </a:p>
        </p:txBody>
      </p:sp>
      <p:sp>
        <p:nvSpPr>
          <p:cNvPr id="3" name="Content Placeholder 2"/>
          <p:cNvSpPr>
            <a:spLocks noGrp="1"/>
          </p:cNvSpPr>
          <p:nvPr>
            <p:ph idx="1"/>
          </p:nvPr>
        </p:nvSpPr>
        <p:spPr/>
        <p:txBody>
          <a:bodyPr/>
          <a:lstStyle/>
          <a:p>
            <a:r>
              <a:rPr lang="en-US" dirty="0"/>
              <a:t>A person may use a searchlight for the purposes of conducting normal trapping operations.</a:t>
            </a:r>
          </a:p>
        </p:txBody>
      </p:sp>
    </p:spTree>
    <p:extLst>
      <p:ext uri="{BB962C8B-B14F-4D97-AF65-F5344CB8AC3E}">
        <p14:creationId xmlns:p14="http://schemas.microsoft.com/office/powerpoint/2010/main" val="257425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p>
        </p:txBody>
      </p:sp>
      <p:sp>
        <p:nvSpPr>
          <p:cNvPr id="3" name="Content Placeholder 2"/>
          <p:cNvSpPr>
            <a:spLocks noGrp="1"/>
          </p:cNvSpPr>
          <p:nvPr>
            <p:ph idx="1"/>
          </p:nvPr>
        </p:nvSpPr>
        <p:spPr/>
        <p:txBody>
          <a:bodyPr>
            <a:normAutofit/>
          </a:bodyPr>
          <a:lstStyle/>
          <a:p>
            <a:r>
              <a:rPr lang="en-US" dirty="0"/>
              <a:t>You are responsible for knowing the laws that apply to what you are doing.</a:t>
            </a:r>
          </a:p>
          <a:p>
            <a:r>
              <a:rPr lang="en-US" dirty="0"/>
              <a:t>There are changes made to regulations annually.</a:t>
            </a:r>
          </a:p>
          <a:p>
            <a:r>
              <a:rPr lang="en-US" dirty="0"/>
              <a:t>Be sure to check your Trappers’ Guide or talk to a conservation officer if you are unsure.</a:t>
            </a:r>
          </a:p>
          <a:p>
            <a:endParaRPr lang="en-US" dirty="0"/>
          </a:p>
          <a:p>
            <a:endParaRPr lang="en-US" dirty="0"/>
          </a:p>
        </p:txBody>
      </p:sp>
    </p:spTree>
    <p:extLst>
      <p:ext uri="{BB962C8B-B14F-4D97-AF65-F5344CB8AC3E}">
        <p14:creationId xmlns:p14="http://schemas.microsoft.com/office/powerpoint/2010/main" val="2882037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I Use a Road-Killed Animal for Bait?</a:t>
            </a:r>
          </a:p>
        </p:txBody>
      </p:sp>
      <p:sp>
        <p:nvSpPr>
          <p:cNvPr id="3" name="Content Placeholder 2"/>
          <p:cNvSpPr>
            <a:spLocks noGrp="1"/>
          </p:cNvSpPr>
          <p:nvPr>
            <p:ph idx="1"/>
          </p:nvPr>
        </p:nvSpPr>
        <p:spPr/>
        <p:txBody>
          <a:bodyPr/>
          <a:lstStyle/>
          <a:p>
            <a:r>
              <a:rPr lang="en-US" dirty="0"/>
              <a:t>Yes, if to the best of your knowledge the wildlife was legally killed.</a:t>
            </a:r>
          </a:p>
          <a:p>
            <a:r>
              <a:rPr lang="en-US" dirty="0"/>
              <a:t>You must, within seven days of taking possession of the dead wildlife, provide the wildlife to a wildlife officer for inspection and apply for a free permit to posses the wildlife. To retain the skull or antlers you will need an additional permit.</a:t>
            </a:r>
          </a:p>
        </p:txBody>
      </p:sp>
    </p:spTree>
    <p:extLst>
      <p:ext uri="{BB962C8B-B14F-4D97-AF65-F5344CB8AC3E}">
        <p14:creationId xmlns:p14="http://schemas.microsoft.com/office/powerpoint/2010/main" val="2487309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 of Road-Killed Animals</a:t>
            </a:r>
          </a:p>
        </p:txBody>
      </p:sp>
      <p:sp>
        <p:nvSpPr>
          <p:cNvPr id="3" name="Content Placeholder 2"/>
          <p:cNvSpPr>
            <a:spLocks noGrp="1"/>
          </p:cNvSpPr>
          <p:nvPr>
            <p:ph idx="1"/>
          </p:nvPr>
        </p:nvSpPr>
        <p:spPr/>
        <p:txBody>
          <a:bodyPr/>
          <a:lstStyle/>
          <a:p>
            <a:r>
              <a:rPr lang="en-US" dirty="0"/>
              <a:t>Road-killed animals show a higher prevalence for diseases such as chronic wasting disease. For this reason, permit conditions require that the animals be used as bait within 80 </a:t>
            </a:r>
            <a:r>
              <a:rPr lang="en-US" dirty="0" err="1"/>
              <a:t>kilometres</a:t>
            </a:r>
            <a:r>
              <a:rPr lang="en-US" dirty="0"/>
              <a:t> of where they were obtained.</a:t>
            </a:r>
          </a:p>
          <a:p>
            <a:r>
              <a:rPr lang="en-US" dirty="0"/>
              <a:t>This is to reduce the risk of spreading diseases to new areas.</a:t>
            </a:r>
          </a:p>
        </p:txBody>
      </p:sp>
    </p:spTree>
    <p:extLst>
      <p:ext uri="{BB962C8B-B14F-4D97-AF65-F5344CB8AC3E}">
        <p14:creationId xmlns:p14="http://schemas.microsoft.com/office/powerpoint/2010/main" val="3599142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Traps Can I Use?</a:t>
            </a:r>
          </a:p>
        </p:txBody>
      </p:sp>
      <p:sp>
        <p:nvSpPr>
          <p:cNvPr id="3" name="Content Placeholder 2"/>
          <p:cNvSpPr>
            <a:spLocks noGrp="1"/>
          </p:cNvSpPr>
          <p:nvPr>
            <p:ph idx="1"/>
          </p:nvPr>
        </p:nvSpPr>
        <p:spPr/>
        <p:txBody>
          <a:bodyPr/>
          <a:lstStyle/>
          <a:p>
            <a:r>
              <a:rPr lang="en-US" dirty="0"/>
              <a:t>It depends on what species you are targeting and whether you intend to use killing traps, restraining traps, live traps or snares.</a:t>
            </a:r>
          </a:p>
          <a:p>
            <a:r>
              <a:rPr lang="en-US" dirty="0"/>
              <a:t>Most Saskatchewan furbearer species are covered under the Agreement on International Humane Trapping Standards (AIHTS) which generally dictates the types of traps that can be used.</a:t>
            </a:r>
          </a:p>
        </p:txBody>
      </p:sp>
    </p:spTree>
    <p:extLst>
      <p:ext uri="{BB962C8B-B14F-4D97-AF65-F5344CB8AC3E}">
        <p14:creationId xmlns:p14="http://schemas.microsoft.com/office/powerpoint/2010/main" val="192030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What is the Agreement on International Humane Trapping Standards – AIHTS?</a:t>
            </a:r>
          </a:p>
        </p:txBody>
      </p:sp>
      <p:sp>
        <p:nvSpPr>
          <p:cNvPr id="3" name="Content Placeholder 2"/>
          <p:cNvSpPr>
            <a:spLocks noGrp="1"/>
          </p:cNvSpPr>
          <p:nvPr>
            <p:ph idx="1"/>
          </p:nvPr>
        </p:nvSpPr>
        <p:spPr/>
        <p:txBody>
          <a:bodyPr/>
          <a:lstStyle/>
          <a:p>
            <a:r>
              <a:rPr lang="en-US" dirty="0"/>
              <a:t>The AIHTS is an agreement between the European, Russia and Canada that is intended to ensure that only the most humane traps available are used in capture of furbearers.</a:t>
            </a:r>
          </a:p>
          <a:p>
            <a:r>
              <a:rPr lang="en-US" dirty="0"/>
              <a:t>The most humane traps also give trappers their best return as kills are quicker and restrained animals suffer less injury.</a:t>
            </a:r>
          </a:p>
        </p:txBody>
      </p:sp>
    </p:spTree>
    <p:extLst>
      <p:ext uri="{BB962C8B-B14F-4D97-AF65-F5344CB8AC3E}">
        <p14:creationId xmlns:p14="http://schemas.microsoft.com/office/powerpoint/2010/main" val="857730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AIHTS and the Fur Trade</a:t>
            </a:r>
          </a:p>
        </p:txBody>
      </p:sp>
      <p:sp>
        <p:nvSpPr>
          <p:cNvPr id="3" name="Content Placeholder 2"/>
          <p:cNvSpPr>
            <a:spLocks noGrp="1"/>
          </p:cNvSpPr>
          <p:nvPr>
            <p:ph idx="1"/>
          </p:nvPr>
        </p:nvSpPr>
        <p:spPr/>
        <p:txBody>
          <a:bodyPr/>
          <a:lstStyle/>
          <a:p>
            <a:r>
              <a:rPr lang="en-US" dirty="0"/>
              <a:t>This agreement is a benefit to trappers as it helps secure an open door to foreign markets and to address criticism of the industry at home.</a:t>
            </a:r>
          </a:p>
        </p:txBody>
      </p:sp>
    </p:spTree>
    <p:extLst>
      <p:ext uri="{BB962C8B-B14F-4D97-AF65-F5344CB8AC3E}">
        <p14:creationId xmlns:p14="http://schemas.microsoft.com/office/powerpoint/2010/main" val="1336910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Determines if a Trap is Certified Under the AIHTS?</a:t>
            </a:r>
          </a:p>
        </p:txBody>
      </p:sp>
      <p:sp>
        <p:nvSpPr>
          <p:cNvPr id="3" name="Content Placeholder 2"/>
          <p:cNvSpPr>
            <a:spLocks noGrp="1"/>
          </p:cNvSpPr>
          <p:nvPr>
            <p:ph idx="1"/>
          </p:nvPr>
        </p:nvSpPr>
        <p:spPr/>
        <p:txBody>
          <a:bodyPr>
            <a:normAutofit fontScale="92500" lnSpcReduction="20000"/>
          </a:bodyPr>
          <a:lstStyle/>
          <a:p>
            <a:r>
              <a:rPr lang="en-US" dirty="0"/>
              <a:t>Killing Traps are certified based on meeting a required minimum average time between capture and time of unconsciousness (45 seconds for weasel; 2 minutes for marten; 5 minutes for all others).</a:t>
            </a:r>
          </a:p>
          <a:p>
            <a:r>
              <a:rPr lang="en-US" dirty="0"/>
              <a:t>Restraining traps are certified based on the amount and nature of injuries suffered by a captured animal.</a:t>
            </a:r>
          </a:p>
          <a:p>
            <a:r>
              <a:rPr lang="en-US" dirty="0"/>
              <a:t>All testing is conducted at a specialized facility at Vegreville, Alberta and tests must meet rigorous scientific standards.</a:t>
            </a:r>
          </a:p>
        </p:txBody>
      </p:sp>
    </p:spTree>
    <p:extLst>
      <p:ext uri="{BB962C8B-B14F-4D97-AF65-F5344CB8AC3E}">
        <p14:creationId xmlns:p14="http://schemas.microsoft.com/office/powerpoint/2010/main" val="2178208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I Find Out What Traps I Need for the Animals I Am After?</a:t>
            </a:r>
          </a:p>
        </p:txBody>
      </p:sp>
      <p:sp>
        <p:nvSpPr>
          <p:cNvPr id="3" name="Content Placeholder 2"/>
          <p:cNvSpPr>
            <a:spLocks noGrp="1"/>
          </p:cNvSpPr>
          <p:nvPr>
            <p:ph idx="1"/>
          </p:nvPr>
        </p:nvSpPr>
        <p:spPr/>
        <p:txBody>
          <a:bodyPr/>
          <a:lstStyle/>
          <a:p>
            <a:r>
              <a:rPr lang="en-US" dirty="0"/>
              <a:t>The most up to date listing of certified traps is on the website of the Fur Institute of Canada (FIC).</a:t>
            </a:r>
          </a:p>
          <a:p>
            <a:r>
              <a:rPr lang="en-US" dirty="0">
                <a:hlinkClick r:id="rId2"/>
              </a:rPr>
              <a:t>www.fur.ca</a:t>
            </a:r>
            <a:r>
              <a:rPr lang="en-US" dirty="0"/>
              <a:t> </a:t>
            </a:r>
          </a:p>
          <a:p>
            <a:r>
              <a:rPr lang="en-US" dirty="0"/>
              <a:t>This list is updated immediately as traps are added.</a:t>
            </a:r>
          </a:p>
        </p:txBody>
      </p:sp>
    </p:spTree>
    <p:extLst>
      <p:ext uri="{BB962C8B-B14F-4D97-AF65-F5344CB8AC3E}">
        <p14:creationId xmlns:p14="http://schemas.microsoft.com/office/powerpoint/2010/main" val="2164109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Are All Furbearers Covered Under the AIHTS?</a:t>
            </a:r>
          </a:p>
        </p:txBody>
      </p:sp>
      <p:sp>
        <p:nvSpPr>
          <p:cNvPr id="3" name="Content Placeholder 2"/>
          <p:cNvSpPr>
            <a:spLocks noGrp="1"/>
          </p:cNvSpPr>
          <p:nvPr>
            <p:ph idx="1"/>
          </p:nvPr>
        </p:nvSpPr>
        <p:spPr/>
        <p:txBody>
          <a:bodyPr>
            <a:normAutofit lnSpcReduction="10000"/>
          </a:bodyPr>
          <a:lstStyle/>
          <a:p>
            <a:r>
              <a:rPr lang="en-US" dirty="0"/>
              <a:t>No. Saskatchewan species not included under the AIHTS are red and arctic fox, mink, wolverine, red, gray and fox squirrels, least and long-tailed weasels and skunks.</a:t>
            </a:r>
          </a:p>
          <a:p>
            <a:r>
              <a:rPr lang="en-US" dirty="0"/>
              <a:t>Saskatchewan however has used provincial regulations to apply AIHTS standards to all fox and weasel species so really only mink, wolverine, squirrels and skunk are without standards in place or under consideration.</a:t>
            </a:r>
          </a:p>
        </p:txBody>
      </p:sp>
    </p:spTree>
    <p:extLst>
      <p:ext uri="{BB962C8B-B14F-4D97-AF65-F5344CB8AC3E}">
        <p14:creationId xmlns:p14="http://schemas.microsoft.com/office/powerpoint/2010/main" val="3612687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 it Mandatory to Use Certified Traps for all Species Covered Under AIHTS?</a:t>
            </a:r>
          </a:p>
        </p:txBody>
      </p:sp>
      <p:sp>
        <p:nvSpPr>
          <p:cNvPr id="3" name="Content Placeholder 2"/>
          <p:cNvSpPr>
            <a:spLocks noGrp="1"/>
          </p:cNvSpPr>
          <p:nvPr>
            <p:ph idx="1"/>
          </p:nvPr>
        </p:nvSpPr>
        <p:spPr/>
        <p:txBody>
          <a:bodyPr>
            <a:normAutofit fontScale="85000" lnSpcReduction="20000"/>
          </a:bodyPr>
          <a:lstStyle/>
          <a:p>
            <a:r>
              <a:rPr lang="en-US" dirty="0"/>
              <a:t>Not necessarily. Some species have not yet had enough traps tested and certified. For these it is still legal to use any type of otherwise legal trap.</a:t>
            </a:r>
          </a:p>
          <a:p>
            <a:r>
              <a:rPr lang="en-US" dirty="0"/>
              <a:t>The FIC website also list those traps that have been certified for species where it is not yet mandatory to use certified traps. This list allows trappers to plan their trap purchases ahead of when certified traps become mandatory for those species.</a:t>
            </a:r>
          </a:p>
          <a:p>
            <a:r>
              <a:rPr lang="en-US" dirty="0"/>
              <a:t>Note that all restraining traps must be modified to meet humane standards even if there is no requirement to use certified restraining traps for a particular species.</a:t>
            </a:r>
          </a:p>
        </p:txBody>
      </p:sp>
    </p:spTree>
    <p:extLst>
      <p:ext uri="{BB962C8B-B14F-4D97-AF65-F5344CB8AC3E}">
        <p14:creationId xmlns:p14="http://schemas.microsoft.com/office/powerpoint/2010/main" val="1234814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I Modify My Restraining Traps to Meet Humane Standards?</a:t>
            </a:r>
          </a:p>
        </p:txBody>
      </p:sp>
      <p:sp>
        <p:nvSpPr>
          <p:cNvPr id="3" name="Content Placeholder 2"/>
          <p:cNvSpPr>
            <a:spLocks noGrp="1"/>
          </p:cNvSpPr>
          <p:nvPr>
            <p:ph idx="1"/>
          </p:nvPr>
        </p:nvSpPr>
        <p:spPr/>
        <p:txBody>
          <a:bodyPr>
            <a:normAutofit lnSpcReduction="10000"/>
          </a:bodyPr>
          <a:lstStyle/>
          <a:p>
            <a:r>
              <a:rPr lang="en-US" dirty="0"/>
              <a:t>There are three acceptable ways to modify old style restraining traps to make them legal today:</a:t>
            </a:r>
          </a:p>
          <a:p>
            <a:pPr lvl="1"/>
            <a:r>
              <a:rPr lang="en-US" dirty="0"/>
              <a:t>Offset the jaws so there is a minimum of five </a:t>
            </a:r>
            <a:r>
              <a:rPr lang="en-US" dirty="0" err="1"/>
              <a:t>millimetres</a:t>
            </a:r>
            <a:r>
              <a:rPr lang="en-US" dirty="0"/>
              <a:t> between the jaws when closed.</a:t>
            </a:r>
          </a:p>
          <a:p>
            <a:pPr lvl="1"/>
            <a:r>
              <a:rPr lang="en-US" dirty="0"/>
              <a:t>Fasten manufactured pads of a rubber like substance to the trap jaws. Duct tape is not an acceptable substance.</a:t>
            </a:r>
          </a:p>
          <a:p>
            <a:pPr lvl="1"/>
            <a:r>
              <a:rPr lang="en-US" dirty="0"/>
              <a:t>Add lamination to the trap jaws to increase jaw thickness to nine </a:t>
            </a:r>
            <a:r>
              <a:rPr lang="en-US" dirty="0" err="1"/>
              <a:t>millimetres</a:t>
            </a:r>
            <a:r>
              <a:rPr lang="en-US" dirty="0"/>
              <a:t> or greater.</a:t>
            </a:r>
          </a:p>
          <a:p>
            <a:pPr lvl="1"/>
            <a:endParaRPr lang="en-US" dirty="0"/>
          </a:p>
        </p:txBody>
      </p:sp>
    </p:spTree>
    <p:extLst>
      <p:ext uri="{BB962C8B-B14F-4D97-AF65-F5344CB8AC3E}">
        <p14:creationId xmlns:p14="http://schemas.microsoft.com/office/powerpoint/2010/main" val="1847337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Fur Harvest Management in Saskatchewan</a:t>
            </a:r>
          </a:p>
        </p:txBody>
      </p:sp>
      <p:sp>
        <p:nvSpPr>
          <p:cNvPr id="3" name="Content Placeholder 2"/>
          <p:cNvSpPr>
            <a:spLocks noGrp="1"/>
          </p:cNvSpPr>
          <p:nvPr>
            <p:ph idx="1"/>
          </p:nvPr>
        </p:nvSpPr>
        <p:spPr/>
        <p:txBody>
          <a:bodyPr>
            <a:normAutofit fontScale="92500" lnSpcReduction="20000"/>
          </a:bodyPr>
          <a:lstStyle/>
          <a:p>
            <a:r>
              <a:rPr lang="en-US" dirty="0"/>
              <a:t>Furbearer conservation including all aspects that relate to the harvest of furbearers are under provincial jurisdiction and is managed by the Saskatchewan Ministry of Environment.</a:t>
            </a:r>
          </a:p>
          <a:p>
            <a:r>
              <a:rPr lang="en-US" dirty="0"/>
              <a:t>For management purposes, the province is divided into North and South Fur Conservation Areas (NFCA and SFCA).</a:t>
            </a:r>
          </a:p>
          <a:p>
            <a:r>
              <a:rPr lang="en-US" dirty="0"/>
              <a:t>While many regulations apply provincially to both NFCA and SFCA, a number are specific to each so it is important to be aware what regulations are that apply to your area.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Are There Any Other Restrictions on the Use of Traps That I Should Know?</a:t>
            </a:r>
          </a:p>
        </p:txBody>
      </p:sp>
      <p:sp>
        <p:nvSpPr>
          <p:cNvPr id="3" name="Content Placeholder 2"/>
          <p:cNvSpPr>
            <a:spLocks noGrp="1"/>
          </p:cNvSpPr>
          <p:nvPr>
            <p:ph idx="1"/>
          </p:nvPr>
        </p:nvSpPr>
        <p:spPr/>
        <p:txBody>
          <a:bodyPr>
            <a:normAutofit fontScale="92500" lnSpcReduction="20000"/>
          </a:bodyPr>
          <a:lstStyle/>
          <a:p>
            <a:r>
              <a:rPr lang="en-US" dirty="0"/>
              <a:t>You cannot use foot-hold traps for beaver, muskrat, otter, or mink unless the trap is set so the animal drowns when caught.</a:t>
            </a:r>
          </a:p>
          <a:p>
            <a:r>
              <a:rPr lang="en-US" dirty="0"/>
              <a:t>You cannot use foot-hold traps with an inside jaw opening more than 24 </a:t>
            </a:r>
            <a:r>
              <a:rPr lang="en-US" dirty="0" err="1"/>
              <a:t>centimetres</a:t>
            </a:r>
            <a:r>
              <a:rPr lang="en-US" dirty="0"/>
              <a:t>.</a:t>
            </a:r>
          </a:p>
          <a:p>
            <a:r>
              <a:rPr lang="en-US" dirty="0"/>
              <a:t>You cannot trap black bears except with mechanically activated foot snares.</a:t>
            </a:r>
          </a:p>
          <a:p>
            <a:r>
              <a:rPr lang="en-US" dirty="0"/>
              <a:t>You cannot use hooks or sharp devices to snag or spear furbearing animals.</a:t>
            </a:r>
          </a:p>
          <a:p>
            <a:r>
              <a:rPr lang="en-US" dirty="0"/>
              <a:t>You cannot use traps with serrate jaws or teeth to take furbearing animals.</a:t>
            </a:r>
          </a:p>
        </p:txBody>
      </p:sp>
    </p:spTree>
    <p:extLst>
      <p:ext uri="{BB962C8B-B14F-4D97-AF65-F5344CB8AC3E}">
        <p14:creationId xmlns:p14="http://schemas.microsoft.com/office/powerpoint/2010/main" val="66545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the AIHTS Cover Snares?</a:t>
            </a:r>
          </a:p>
        </p:txBody>
      </p:sp>
      <p:sp>
        <p:nvSpPr>
          <p:cNvPr id="3" name="Content Placeholder 2"/>
          <p:cNvSpPr>
            <a:spLocks noGrp="1"/>
          </p:cNvSpPr>
          <p:nvPr>
            <p:ph idx="1"/>
          </p:nvPr>
        </p:nvSpPr>
        <p:spPr/>
        <p:txBody>
          <a:bodyPr/>
          <a:lstStyle/>
          <a:p>
            <a:r>
              <a:rPr lang="en-US" dirty="0"/>
              <a:t>No. Snares are currently not included under the AIHTS and are regulated provincially.</a:t>
            </a:r>
          </a:p>
        </p:txBody>
      </p:sp>
    </p:spTree>
    <p:extLst>
      <p:ext uri="{BB962C8B-B14F-4D97-AF65-F5344CB8AC3E}">
        <p14:creationId xmlns:p14="http://schemas.microsoft.com/office/powerpoint/2010/main" val="1794637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Regulations Apply if I Want to Use Neck Snares?</a:t>
            </a:r>
          </a:p>
        </p:txBody>
      </p:sp>
      <p:sp>
        <p:nvSpPr>
          <p:cNvPr id="3" name="Content Placeholder 2"/>
          <p:cNvSpPr>
            <a:spLocks noGrp="1"/>
          </p:cNvSpPr>
          <p:nvPr>
            <p:ph idx="1"/>
          </p:nvPr>
        </p:nvSpPr>
        <p:spPr/>
        <p:txBody>
          <a:bodyPr>
            <a:normAutofit fontScale="92500" lnSpcReduction="10000"/>
          </a:bodyPr>
          <a:lstStyle/>
          <a:p>
            <a:r>
              <a:rPr lang="en-US" sz="2400" dirty="0"/>
              <a:t>Saskatchewan recognizes three main types of neck snares: power snares, power-assisted snares and free-hanging or common snares. There are important differences in the regulations that apply for the use of each.</a:t>
            </a:r>
          </a:p>
          <a:p>
            <a:r>
              <a:rPr lang="en-US" sz="2400" dirty="0"/>
              <a:t>Power snares are defined as mechanically activated such that the snare is closed by a spring with a leg or arm no less than 30 </a:t>
            </a:r>
            <a:r>
              <a:rPr lang="en-US" sz="2400" dirty="0" err="1"/>
              <a:t>centimetres</a:t>
            </a:r>
            <a:r>
              <a:rPr lang="en-US" sz="2400" dirty="0"/>
              <a:t> in length or by a lever and coil-spring system in which the spring is no less than 25 </a:t>
            </a:r>
            <a:r>
              <a:rPr lang="en-US" sz="2400" dirty="0" err="1"/>
              <a:t>centimetres</a:t>
            </a:r>
            <a:r>
              <a:rPr lang="en-US" sz="2400" dirty="0"/>
              <a:t> long.</a:t>
            </a:r>
          </a:p>
          <a:p>
            <a:r>
              <a:rPr lang="en-US" sz="2400" dirty="0"/>
              <a:t>Power-assisted snares require the use of specific components as described in policy and regulation.</a:t>
            </a:r>
          </a:p>
          <a:p>
            <a:r>
              <a:rPr lang="en-US" sz="2400" dirty="0"/>
              <a:t>Mechanically activated spring-loaded snares that do not meet these standards are considered as free-hanging snares for regulatory purposes.</a:t>
            </a:r>
          </a:p>
        </p:txBody>
      </p:sp>
    </p:spTree>
    <p:extLst>
      <p:ext uri="{BB962C8B-B14F-4D97-AF65-F5344CB8AC3E}">
        <p14:creationId xmlns:p14="http://schemas.microsoft.com/office/powerpoint/2010/main" val="3587452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Regulations About Using Power Snares?</a:t>
            </a:r>
          </a:p>
        </p:txBody>
      </p:sp>
      <p:sp>
        <p:nvSpPr>
          <p:cNvPr id="3" name="Content Placeholder 2"/>
          <p:cNvSpPr>
            <a:spLocks noGrp="1"/>
          </p:cNvSpPr>
          <p:nvPr>
            <p:ph idx="1"/>
          </p:nvPr>
        </p:nvSpPr>
        <p:spPr/>
        <p:txBody>
          <a:bodyPr/>
          <a:lstStyle/>
          <a:p>
            <a:r>
              <a:rPr lang="en-US" dirty="0"/>
              <a:t>Power snares can be used throughout the province.</a:t>
            </a:r>
          </a:p>
          <a:p>
            <a:r>
              <a:rPr lang="en-US" dirty="0"/>
              <a:t>A permit from the ministry of environment is required and is available at no cost from a ministry office with front counter service.</a:t>
            </a:r>
          </a:p>
          <a:p>
            <a:r>
              <a:rPr lang="en-US" dirty="0"/>
              <a:t>Power snares can be used for all furbearers except black bear.</a:t>
            </a:r>
          </a:p>
        </p:txBody>
      </p:sp>
    </p:spTree>
    <p:extLst>
      <p:ext uri="{BB962C8B-B14F-4D97-AF65-F5344CB8AC3E}">
        <p14:creationId xmlns:p14="http://schemas.microsoft.com/office/powerpoint/2010/main" val="956689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D2BA7-51C1-40EC-7E23-5EC2C0956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7E991F-986B-1A76-7E04-65A321C4D139}"/>
              </a:ext>
            </a:extLst>
          </p:cNvPr>
          <p:cNvSpPr>
            <a:spLocks noGrp="1"/>
          </p:cNvSpPr>
          <p:nvPr>
            <p:ph type="title"/>
          </p:nvPr>
        </p:nvSpPr>
        <p:spPr/>
        <p:txBody>
          <a:bodyPr>
            <a:normAutofit fontScale="90000"/>
          </a:bodyPr>
          <a:lstStyle/>
          <a:p>
            <a:r>
              <a:rPr lang="en-US" dirty="0"/>
              <a:t>What are the Regulations About Using Power-Assisted Snares?</a:t>
            </a:r>
          </a:p>
        </p:txBody>
      </p:sp>
      <p:sp>
        <p:nvSpPr>
          <p:cNvPr id="3" name="Content Placeholder 2">
            <a:extLst>
              <a:ext uri="{FF2B5EF4-FFF2-40B4-BE49-F238E27FC236}">
                <a16:creationId xmlns:a16="http://schemas.microsoft.com/office/drawing/2014/main" id="{71B74749-DB69-B304-1870-45F7D83D41F4}"/>
              </a:ext>
            </a:extLst>
          </p:cNvPr>
          <p:cNvSpPr>
            <a:spLocks noGrp="1"/>
          </p:cNvSpPr>
          <p:nvPr>
            <p:ph idx="1"/>
          </p:nvPr>
        </p:nvSpPr>
        <p:spPr/>
        <p:txBody>
          <a:bodyPr>
            <a:normAutofit/>
          </a:bodyPr>
          <a:lstStyle/>
          <a:p>
            <a:r>
              <a:rPr lang="en-US" dirty="0"/>
              <a:t>Power-assisted snares can be used throughout the province.</a:t>
            </a:r>
          </a:p>
          <a:p>
            <a:r>
              <a:rPr lang="en-US" dirty="0"/>
              <a:t>A combined power and power-assisted snare permit from the ministry of environment is required and is available at no cost from a ministry office with front counter service.</a:t>
            </a:r>
          </a:p>
          <a:p>
            <a:r>
              <a:rPr lang="en-US" dirty="0"/>
              <a:t>In the SFCA, power-assisted snares can only be used for coyote, bobcat, lynx and red fox. </a:t>
            </a:r>
          </a:p>
        </p:txBody>
      </p:sp>
    </p:spTree>
    <p:extLst>
      <p:ext uri="{BB962C8B-B14F-4D97-AF65-F5344CB8AC3E}">
        <p14:creationId xmlns:p14="http://schemas.microsoft.com/office/powerpoint/2010/main" val="2573460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Do I Need a Permit to Use Power and Power-Assisted Snares?</a:t>
            </a:r>
          </a:p>
        </p:txBody>
      </p:sp>
      <p:sp>
        <p:nvSpPr>
          <p:cNvPr id="3" name="Content Placeholder 2"/>
          <p:cNvSpPr>
            <a:spLocks noGrp="1"/>
          </p:cNvSpPr>
          <p:nvPr>
            <p:ph idx="1"/>
          </p:nvPr>
        </p:nvSpPr>
        <p:spPr/>
        <p:txBody>
          <a:bodyPr>
            <a:normAutofit fontScale="92500" lnSpcReduction="10000"/>
          </a:bodyPr>
          <a:lstStyle/>
          <a:p>
            <a:r>
              <a:rPr lang="en-US" dirty="0"/>
              <a:t>The regulations require that you obtain a permit because the permit contains a number of conditions in addition to what is identified in regulation.</a:t>
            </a:r>
          </a:p>
          <a:p>
            <a:r>
              <a:rPr lang="en-US" dirty="0"/>
              <a:t>These conditions help ensure that power snares are set in a manner that minimizes risks to people, pets and livestock.</a:t>
            </a:r>
          </a:p>
          <a:p>
            <a:r>
              <a:rPr lang="en-US" dirty="0"/>
              <a:t>These conditions are law and failure to comply with them could lead to charges being laid and to loss of permit rights.</a:t>
            </a:r>
          </a:p>
        </p:txBody>
      </p:sp>
    </p:spTree>
    <p:extLst>
      <p:ext uri="{BB962C8B-B14F-4D97-AF65-F5344CB8AC3E}">
        <p14:creationId xmlns:p14="http://schemas.microsoft.com/office/powerpoint/2010/main" val="508558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These Conditions?</a:t>
            </a:r>
          </a:p>
        </p:txBody>
      </p:sp>
      <p:sp>
        <p:nvSpPr>
          <p:cNvPr id="3" name="Content Placeholder 2"/>
          <p:cNvSpPr>
            <a:spLocks noGrp="1"/>
          </p:cNvSpPr>
          <p:nvPr>
            <p:ph idx="1"/>
          </p:nvPr>
        </p:nvSpPr>
        <p:spPr/>
        <p:txBody>
          <a:bodyPr>
            <a:normAutofit fontScale="77500" lnSpcReduction="20000"/>
          </a:bodyPr>
          <a:lstStyle/>
          <a:p>
            <a:r>
              <a:rPr lang="en-US" dirty="0"/>
              <a:t>The most significant conditions are as follows:</a:t>
            </a:r>
          </a:p>
          <a:p>
            <a:pPr lvl="1"/>
            <a:r>
              <a:rPr lang="en-US" dirty="0"/>
              <a:t>The permit describes the break-away standards required to help reduce incidental capture of wildlife and livestock.</a:t>
            </a:r>
          </a:p>
          <a:p>
            <a:pPr lvl="1"/>
            <a:r>
              <a:rPr lang="en-US" dirty="0"/>
              <a:t>The break-away standard is the maximum allowable pressure that the snare will hold before it breaks away. The standard then determines what snare cable width can be used depending on whether additional safeguards are in place such as a pressure sensitive S-hook.</a:t>
            </a:r>
          </a:p>
          <a:p>
            <a:pPr lvl="1"/>
            <a:r>
              <a:rPr lang="en-US" dirty="0"/>
              <a:t>The permit also requires that in addition to getting the permission of occupants within 500 </a:t>
            </a:r>
            <a:r>
              <a:rPr lang="en-US" dirty="0" err="1"/>
              <a:t>metres</a:t>
            </a:r>
            <a:r>
              <a:rPr lang="en-US" dirty="0"/>
              <a:t> of a snare set, the permittee must also notify any additional landowners within 1.6 </a:t>
            </a:r>
            <a:r>
              <a:rPr lang="en-US" dirty="0" err="1"/>
              <a:t>kilometres</a:t>
            </a:r>
            <a:r>
              <a:rPr lang="en-US" dirty="0"/>
              <a:t> of the set.</a:t>
            </a:r>
          </a:p>
          <a:p>
            <a:pPr lvl="1"/>
            <a:r>
              <a:rPr lang="en-US" dirty="0"/>
              <a:t>Power-assisted snares must have must have a legible identification tag with the trapper’s HAL ID or name/phone number.</a:t>
            </a:r>
          </a:p>
        </p:txBody>
      </p:sp>
    </p:spTree>
    <p:extLst>
      <p:ext uri="{BB962C8B-B14F-4D97-AF65-F5344CB8AC3E}">
        <p14:creationId xmlns:p14="http://schemas.microsoft.com/office/powerpoint/2010/main" val="1154632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Regulations For Free-Hanging Snares?</a:t>
            </a:r>
          </a:p>
        </p:txBody>
      </p:sp>
      <p:sp>
        <p:nvSpPr>
          <p:cNvPr id="3" name="Content Placeholder 2"/>
          <p:cNvSpPr>
            <a:spLocks noGrp="1"/>
          </p:cNvSpPr>
          <p:nvPr>
            <p:ph idx="1"/>
          </p:nvPr>
        </p:nvSpPr>
        <p:spPr/>
        <p:txBody>
          <a:bodyPr/>
          <a:lstStyle/>
          <a:p>
            <a:r>
              <a:rPr lang="en-US" dirty="0"/>
              <a:t>All free-hanging snares must be equipped with a locking device.</a:t>
            </a:r>
          </a:p>
          <a:p>
            <a:r>
              <a:rPr lang="en-US" dirty="0"/>
              <a:t>Free-hanging snares are not allowed for general fur harvest in the SFCA.</a:t>
            </a:r>
          </a:p>
          <a:p>
            <a:r>
              <a:rPr lang="en-US" dirty="0"/>
              <a:t>A permit from the ministry is required for their use and in the SFCA will only be issued to individuals who are resolving an active livestock predation complaint.</a:t>
            </a:r>
          </a:p>
        </p:txBody>
      </p:sp>
    </p:spTree>
    <p:extLst>
      <p:ext uri="{BB962C8B-B14F-4D97-AF65-F5344CB8AC3E}">
        <p14:creationId xmlns:p14="http://schemas.microsoft.com/office/powerpoint/2010/main" val="3779250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Often Do I Need to Check My Traps?</a:t>
            </a:r>
          </a:p>
        </p:txBody>
      </p:sp>
      <p:sp>
        <p:nvSpPr>
          <p:cNvPr id="3" name="Content Placeholder 2"/>
          <p:cNvSpPr>
            <a:spLocks noGrp="1"/>
          </p:cNvSpPr>
          <p:nvPr>
            <p:ph idx="1"/>
          </p:nvPr>
        </p:nvSpPr>
        <p:spPr/>
        <p:txBody>
          <a:bodyPr/>
          <a:lstStyle/>
          <a:p>
            <a:r>
              <a:rPr lang="en-US" dirty="0"/>
              <a:t>Within 5 </a:t>
            </a:r>
            <a:r>
              <a:rPr lang="en-US" dirty="0" err="1"/>
              <a:t>kilometres</a:t>
            </a:r>
            <a:r>
              <a:rPr lang="en-US" dirty="0"/>
              <a:t> of a town with 1000 or more people in the SFCA you must check your traps every 24 hours.</a:t>
            </a:r>
          </a:p>
          <a:p>
            <a:r>
              <a:rPr lang="en-US" dirty="0"/>
              <a:t>Anywhere else in the SFCA you must check your traps every 72 hours.</a:t>
            </a:r>
          </a:p>
          <a:p>
            <a:r>
              <a:rPr lang="en-US" dirty="0"/>
              <a:t>In the NFCA, you must check your traps every 120 hours.</a:t>
            </a:r>
          </a:p>
        </p:txBody>
      </p:sp>
    </p:spTree>
    <p:extLst>
      <p:ext uri="{BB962C8B-B14F-4D97-AF65-F5344CB8AC3E}">
        <p14:creationId xmlns:p14="http://schemas.microsoft.com/office/powerpoint/2010/main" val="3874403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I Do if I Harvest an Animal That is Not Legal For Me to Trap?</a:t>
            </a:r>
          </a:p>
        </p:txBody>
      </p:sp>
      <p:sp>
        <p:nvSpPr>
          <p:cNvPr id="3" name="Content Placeholder 2"/>
          <p:cNvSpPr>
            <a:spLocks noGrp="1"/>
          </p:cNvSpPr>
          <p:nvPr>
            <p:ph idx="1"/>
          </p:nvPr>
        </p:nvSpPr>
        <p:spPr/>
        <p:txBody>
          <a:bodyPr>
            <a:normAutofit fontScale="92500"/>
          </a:bodyPr>
          <a:lstStyle/>
          <a:p>
            <a:r>
              <a:rPr lang="en-US" dirty="0"/>
              <a:t>Every effort should be made to set your traps in a manner that will target the species you are after and exclude or discourage other species.</a:t>
            </a:r>
          </a:p>
          <a:p>
            <a:r>
              <a:rPr lang="en-US" dirty="0"/>
              <a:t>Inevitably however, you will occasionally catch species which you cannot legally trap or can’t trap at that time of year.</a:t>
            </a:r>
          </a:p>
          <a:p>
            <a:r>
              <a:rPr lang="en-US" dirty="0"/>
              <a:t>It is mandatory that you report these incidental captures immediately to the nearest conservation officer.</a:t>
            </a:r>
          </a:p>
        </p:txBody>
      </p:sp>
    </p:spTree>
    <p:extLst>
      <p:ext uri="{BB962C8B-B14F-4D97-AF65-F5344CB8AC3E}">
        <p14:creationId xmlns:p14="http://schemas.microsoft.com/office/powerpoint/2010/main" val="105329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6929" t="7935" r="19595" b="4164"/>
          <a:stretch/>
        </p:blipFill>
        <p:spPr>
          <a:xfrm>
            <a:off x="2607547" y="274639"/>
            <a:ext cx="3928906" cy="6451174"/>
          </a:xfrm>
          <a:prstGeom prst="rect">
            <a:avLst/>
          </a:prstGeom>
          <a:ln w="12700">
            <a:solidFill>
              <a:schemeClr val="accent6"/>
            </a:solidFill>
          </a:ln>
        </p:spPr>
      </p:pic>
    </p:spTree>
    <p:extLst>
      <p:ext uri="{BB962C8B-B14F-4D97-AF65-F5344CB8AC3E}">
        <p14:creationId xmlns:p14="http://schemas.microsoft.com/office/powerpoint/2010/main" val="3519981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Someone Else Trap Where I Am Trapping?</a:t>
            </a:r>
          </a:p>
        </p:txBody>
      </p:sp>
      <p:sp>
        <p:nvSpPr>
          <p:cNvPr id="3" name="Content Placeholder 2"/>
          <p:cNvSpPr>
            <a:spLocks noGrp="1"/>
          </p:cNvSpPr>
          <p:nvPr>
            <p:ph idx="1"/>
          </p:nvPr>
        </p:nvSpPr>
        <p:spPr/>
        <p:txBody>
          <a:bodyPr/>
          <a:lstStyle/>
          <a:p>
            <a:r>
              <a:rPr lang="en-US" dirty="0"/>
              <a:t>In the SFCA, it is permissible to trap wherever you have permission and if more than one person has permission they can trap near you.</a:t>
            </a:r>
          </a:p>
          <a:p>
            <a:r>
              <a:rPr lang="en-US" dirty="0"/>
              <a:t>It is illegal to touch or interfere with any legally placed traps or snares, unless authorized by the owner to do so.</a:t>
            </a:r>
          </a:p>
        </p:txBody>
      </p:sp>
    </p:spTree>
    <p:extLst>
      <p:ext uri="{BB962C8B-B14F-4D97-AF65-F5344CB8AC3E}">
        <p14:creationId xmlns:p14="http://schemas.microsoft.com/office/powerpoint/2010/main" val="3180293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 a Licenced Trapper, Can I Harvest Fur Animals Using Just a Firearm?</a:t>
            </a:r>
          </a:p>
        </p:txBody>
      </p:sp>
      <p:sp>
        <p:nvSpPr>
          <p:cNvPr id="3" name="Content Placeholder 2"/>
          <p:cNvSpPr>
            <a:spLocks noGrp="1"/>
          </p:cNvSpPr>
          <p:nvPr>
            <p:ph idx="1"/>
          </p:nvPr>
        </p:nvSpPr>
        <p:spPr/>
        <p:txBody>
          <a:bodyPr>
            <a:normAutofit fontScale="85000" lnSpcReduction="10000"/>
          </a:bodyPr>
          <a:lstStyle/>
          <a:p>
            <a:r>
              <a:rPr lang="en-US" dirty="0"/>
              <a:t>Firstly, you must be in lawful possession of a firearm. If you are under the age of eighteen, you must obtain a federal minor’s permit to posses a firearm.</a:t>
            </a:r>
          </a:p>
          <a:p>
            <a:r>
              <a:rPr lang="en-US" dirty="0"/>
              <a:t>You can utilize a firearm to harvest fur animals, except cougar province-wide and black bear in the SFCA, however you are still subject to all regulations governing the use of a firearm for hunting as indicated in </a:t>
            </a:r>
            <a:r>
              <a:rPr lang="en-US" i="1" dirty="0"/>
              <a:t>The Wildlife Act </a:t>
            </a:r>
            <a:r>
              <a:rPr lang="en-US" dirty="0"/>
              <a:t>and/or </a:t>
            </a:r>
            <a:r>
              <a:rPr lang="en-US" i="1" dirty="0"/>
              <a:t>The Wildlife Regulations</a:t>
            </a:r>
            <a:r>
              <a:rPr lang="en-US" dirty="0"/>
              <a:t>.</a:t>
            </a:r>
          </a:p>
          <a:p>
            <a:r>
              <a:rPr lang="en-US" dirty="0"/>
              <a:t>You cannot shoot or attempt to shoot any beaver in the SFCA on any land without the permission of the owner or occupant of the land.</a:t>
            </a:r>
          </a:p>
        </p:txBody>
      </p:sp>
    </p:spTree>
    <p:extLst>
      <p:ext uri="{BB962C8B-B14F-4D97-AF65-F5344CB8AC3E}">
        <p14:creationId xmlns:p14="http://schemas.microsoft.com/office/powerpoint/2010/main" val="3378312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 There Anything I Should Know When I Finish Trapping For the Season?</a:t>
            </a:r>
          </a:p>
        </p:txBody>
      </p:sp>
      <p:sp>
        <p:nvSpPr>
          <p:cNvPr id="3" name="Content Placeholder 2"/>
          <p:cNvSpPr>
            <a:spLocks noGrp="1"/>
          </p:cNvSpPr>
          <p:nvPr>
            <p:ph idx="1"/>
          </p:nvPr>
        </p:nvSpPr>
        <p:spPr/>
        <p:txBody>
          <a:bodyPr>
            <a:normAutofit lnSpcReduction="10000"/>
          </a:bodyPr>
          <a:lstStyle/>
          <a:p>
            <a:r>
              <a:rPr lang="en-US" dirty="0"/>
              <a:t>Pick up all your traps and snares!</a:t>
            </a:r>
          </a:p>
          <a:p>
            <a:r>
              <a:rPr lang="en-US" dirty="0"/>
              <a:t>It is illegal to leave a trap or snare set for a fur animal following the close of the open season for that animal.</a:t>
            </a:r>
          </a:p>
          <a:p>
            <a:r>
              <a:rPr lang="en-US" dirty="0"/>
              <a:t>Even if trapping a species with an open season, such as coyotes, don’t leave traps or snares out after you are done trapping. This can lead to accidental captures of livestock and pets which puts all trappers in a bad light.</a:t>
            </a:r>
          </a:p>
        </p:txBody>
      </p:sp>
    </p:spTree>
    <p:extLst>
      <p:ext uri="{BB962C8B-B14F-4D97-AF65-F5344CB8AC3E}">
        <p14:creationId xmlns:p14="http://schemas.microsoft.com/office/powerpoint/2010/main" val="3029718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I Buy Fur From Another Trapper and Sell Them With Mine?</a:t>
            </a:r>
          </a:p>
        </p:txBody>
      </p:sp>
      <p:sp>
        <p:nvSpPr>
          <p:cNvPr id="3" name="Content Placeholder 2"/>
          <p:cNvSpPr>
            <a:spLocks noGrp="1"/>
          </p:cNvSpPr>
          <p:nvPr>
            <p:ph idx="1"/>
          </p:nvPr>
        </p:nvSpPr>
        <p:spPr/>
        <p:txBody>
          <a:bodyPr>
            <a:normAutofit/>
          </a:bodyPr>
          <a:lstStyle/>
          <a:p>
            <a:r>
              <a:rPr lang="en-US" dirty="0"/>
              <a:t>Yes, but you will need to purchase a fur dealers licence.</a:t>
            </a:r>
          </a:p>
          <a:p>
            <a:r>
              <a:rPr lang="en-US" dirty="0"/>
              <a:t>If you are the holder of a fur licence, you will also need a special permit to hold both licences.</a:t>
            </a:r>
          </a:p>
          <a:p>
            <a:r>
              <a:rPr lang="en-US" dirty="0"/>
              <a:t>The fur dealers licence costs $60.00 and the permit is free. Application </a:t>
            </a:r>
            <a:r>
              <a:rPr lang="en-US"/>
              <a:t>forms are available </a:t>
            </a:r>
            <a:r>
              <a:rPr lang="en-US" dirty="0"/>
              <a:t>at Saskatchewan.ca.</a:t>
            </a:r>
          </a:p>
          <a:p>
            <a:pPr marL="0" indent="0">
              <a:buNone/>
            </a:pPr>
            <a:endParaRPr lang="en-US" dirty="0"/>
          </a:p>
        </p:txBody>
      </p:sp>
    </p:spTree>
    <p:extLst>
      <p:ext uri="{BB962C8B-B14F-4D97-AF65-F5344CB8AC3E}">
        <p14:creationId xmlns:p14="http://schemas.microsoft.com/office/powerpoint/2010/main" val="3497941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I Export My Fur or Take Them to Another Province?</a:t>
            </a:r>
          </a:p>
        </p:txBody>
      </p:sp>
      <p:sp>
        <p:nvSpPr>
          <p:cNvPr id="3" name="Content Placeholder 2"/>
          <p:cNvSpPr>
            <a:spLocks noGrp="1"/>
          </p:cNvSpPr>
          <p:nvPr>
            <p:ph idx="1"/>
          </p:nvPr>
        </p:nvSpPr>
        <p:spPr/>
        <p:txBody>
          <a:bodyPr/>
          <a:lstStyle/>
          <a:p>
            <a:r>
              <a:rPr lang="en-US" dirty="0"/>
              <a:t>Yes. A fur export permit is required when exporting fur or taking them out of province.</a:t>
            </a:r>
          </a:p>
          <a:p>
            <a:r>
              <a:rPr lang="en-US" dirty="0"/>
              <a:t>The fur export permit can be acquired at a ministry field office with front counter service.</a:t>
            </a:r>
          </a:p>
        </p:txBody>
      </p:sp>
    </p:spTree>
    <p:extLst>
      <p:ext uri="{BB962C8B-B14F-4D97-AF65-F5344CB8AC3E}">
        <p14:creationId xmlns:p14="http://schemas.microsoft.com/office/powerpoint/2010/main" val="3351328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I Keep Fur for My Own Use?</a:t>
            </a:r>
          </a:p>
        </p:txBody>
      </p:sp>
      <p:sp>
        <p:nvSpPr>
          <p:cNvPr id="3" name="Content Placeholder 2"/>
          <p:cNvSpPr>
            <a:spLocks noGrp="1"/>
          </p:cNvSpPr>
          <p:nvPr>
            <p:ph idx="1"/>
          </p:nvPr>
        </p:nvSpPr>
        <p:spPr/>
        <p:txBody>
          <a:bodyPr/>
          <a:lstStyle/>
          <a:p>
            <a:r>
              <a:rPr lang="en-US" dirty="0"/>
              <a:t>Yes. Simply retain a copy of your licence as verification the furs were legally taken.</a:t>
            </a:r>
          </a:p>
        </p:txBody>
      </p:sp>
    </p:spTree>
    <p:extLst>
      <p:ext uri="{BB962C8B-B14F-4D97-AF65-F5344CB8AC3E}">
        <p14:creationId xmlns:p14="http://schemas.microsoft.com/office/powerpoint/2010/main" val="3466274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 Is This All I Need to Know About the Rules?</a:t>
            </a:r>
          </a:p>
        </p:txBody>
      </p:sp>
      <p:sp>
        <p:nvSpPr>
          <p:cNvPr id="3" name="Content Placeholder 2"/>
          <p:cNvSpPr>
            <a:spLocks noGrp="1"/>
          </p:cNvSpPr>
          <p:nvPr>
            <p:ph idx="1"/>
          </p:nvPr>
        </p:nvSpPr>
        <p:spPr/>
        <p:txBody>
          <a:bodyPr>
            <a:normAutofit lnSpcReduction="10000"/>
          </a:bodyPr>
          <a:lstStyle/>
          <a:p>
            <a:r>
              <a:rPr lang="en-US" dirty="0"/>
              <a:t>No! Just the main ones!</a:t>
            </a:r>
          </a:p>
          <a:p>
            <a:r>
              <a:rPr lang="en-US" dirty="0"/>
              <a:t>A complete list of the regulations that pertain to trapping can be obtained online: </a:t>
            </a:r>
            <a:r>
              <a:rPr lang="en-CA" u="sng" dirty="0">
                <a:hlinkClick r:id="rId2"/>
              </a:rPr>
              <a:t>http://www.publications.gov.sk.ca/details.cfm?p=1602</a:t>
            </a:r>
            <a:endParaRPr lang="en-US" dirty="0"/>
          </a:p>
          <a:p>
            <a:r>
              <a:rPr lang="en-US" dirty="0"/>
              <a:t>If in doubt, contact a conservation officer. Remember that ignorance of the law is not an acceptable excuse when an infraction is committed.</a:t>
            </a:r>
          </a:p>
          <a:p>
            <a:pPr marL="0" indent="0">
              <a:buNone/>
            </a:pPr>
            <a:endParaRPr lang="en-US" dirty="0"/>
          </a:p>
        </p:txBody>
      </p:sp>
    </p:spTree>
    <p:extLst>
      <p:ext uri="{BB962C8B-B14F-4D97-AF65-F5344CB8AC3E}">
        <p14:creationId xmlns:p14="http://schemas.microsoft.com/office/powerpoint/2010/main" val="1802423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Safety Reminder</a:t>
            </a:r>
          </a:p>
        </p:txBody>
      </p:sp>
      <p:sp>
        <p:nvSpPr>
          <p:cNvPr id="3" name="Content Placeholder 2"/>
          <p:cNvSpPr>
            <a:spLocks noGrp="1"/>
          </p:cNvSpPr>
          <p:nvPr>
            <p:ph idx="1"/>
          </p:nvPr>
        </p:nvSpPr>
        <p:spPr/>
        <p:txBody>
          <a:bodyPr/>
          <a:lstStyle/>
          <a:p>
            <a:r>
              <a:rPr lang="en-US" dirty="0"/>
              <a:t>Furbearer species are known to carry a variety of diseases including rabies, canine distemper, tularemia, tapeworm and ringworm.</a:t>
            </a:r>
          </a:p>
          <a:p>
            <a:r>
              <a:rPr lang="en-US" dirty="0"/>
              <a:t>They are also carriers of mites and fleas that can be an irritant to humans.</a:t>
            </a:r>
          </a:p>
          <a:p>
            <a:r>
              <a:rPr lang="en-US" dirty="0"/>
              <a:t>It is always advisable to wear gloves when processing animals and to wash thoroughly after handling.</a:t>
            </a:r>
          </a:p>
        </p:txBody>
      </p:sp>
    </p:spTree>
    <p:extLst>
      <p:ext uri="{BB962C8B-B14F-4D97-AF65-F5344CB8AC3E}">
        <p14:creationId xmlns:p14="http://schemas.microsoft.com/office/powerpoint/2010/main" val="3739831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Trappers Contribute to Furbearer Conservation?</a:t>
            </a:r>
          </a:p>
        </p:txBody>
      </p:sp>
      <p:sp>
        <p:nvSpPr>
          <p:cNvPr id="3" name="Content Placeholder 2"/>
          <p:cNvSpPr>
            <a:spLocks noGrp="1"/>
          </p:cNvSpPr>
          <p:nvPr>
            <p:ph idx="1"/>
          </p:nvPr>
        </p:nvSpPr>
        <p:spPr/>
        <p:txBody>
          <a:bodyPr/>
          <a:lstStyle/>
          <a:p>
            <a:r>
              <a:rPr lang="en-US" dirty="0"/>
              <a:t>Report unusual species occurrences to the ministry.</a:t>
            </a:r>
          </a:p>
          <a:p>
            <a:r>
              <a:rPr lang="en-US" dirty="0"/>
              <a:t>Turn in possibly diseased animals to the ministry or the Canadian Cooperative Wildlife Health Centre at the Western College of Veterinary Medicine in Saskatoon.</a:t>
            </a:r>
          </a:p>
          <a:p>
            <a:r>
              <a:rPr lang="en-US" dirty="0"/>
              <a:t>Complete the annual status of furbearer survey available through the HAL website.</a:t>
            </a:r>
          </a:p>
        </p:txBody>
      </p:sp>
    </p:spTree>
    <p:extLst>
      <p:ext uri="{BB962C8B-B14F-4D97-AF65-F5344CB8AC3E}">
        <p14:creationId xmlns:p14="http://schemas.microsoft.com/office/powerpoint/2010/main" val="361854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59597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NFCA Special Areas</a:t>
            </a:r>
          </a:p>
        </p:txBody>
      </p:sp>
      <p:sp>
        <p:nvSpPr>
          <p:cNvPr id="3" name="Content Placeholder 2"/>
          <p:cNvSpPr>
            <a:spLocks noGrp="1"/>
          </p:cNvSpPr>
          <p:nvPr>
            <p:ph idx="1"/>
          </p:nvPr>
        </p:nvSpPr>
        <p:spPr/>
        <p:txBody>
          <a:bodyPr>
            <a:normAutofit fontScale="92500" lnSpcReduction="20000"/>
          </a:bodyPr>
          <a:lstStyle/>
          <a:p>
            <a:r>
              <a:rPr lang="en-US" dirty="0"/>
              <a:t>In addition to the formal NFCA blocks shown in green on the map, all vacant crown lands north of the line shown in bold blue on the map (see next slide) are considered special areas within the NFCA.</a:t>
            </a:r>
          </a:p>
          <a:p>
            <a:r>
              <a:rPr lang="en-US" dirty="0"/>
              <a:t>These special areas are open and do not require a trapper to be a member of a block.</a:t>
            </a:r>
          </a:p>
          <a:p>
            <a:r>
              <a:rPr lang="en-US" dirty="0"/>
              <a:t>All regulations applicable to the NFCA apply to these special areas.</a:t>
            </a:r>
          </a:p>
          <a:p>
            <a:r>
              <a:rPr lang="en-US" dirty="0"/>
              <a:t>Contact the local ministry office to obtain permission.</a:t>
            </a:r>
          </a:p>
        </p:txBody>
      </p:sp>
    </p:spTree>
    <p:extLst>
      <p:ext uri="{BB962C8B-B14F-4D97-AF65-F5344CB8AC3E}">
        <p14:creationId xmlns:p14="http://schemas.microsoft.com/office/powerpoint/2010/main" val="295218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2000" r="-22000"/>
          </a:stretch>
        </a:blipFill>
        <a:effectLst/>
      </p:bgPr>
    </p:bg>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Southern Boundary of NFCA in Regulations</a:t>
            </a:r>
          </a:p>
        </p:txBody>
      </p:sp>
      <p:pic>
        <p:nvPicPr>
          <p:cNvPr id="4" name="Picture 3"/>
          <p:cNvPicPr>
            <a:picLocks noChangeAspect="1"/>
          </p:cNvPicPr>
          <p:nvPr/>
        </p:nvPicPr>
        <p:blipFill>
          <a:blip r:embed="rId2"/>
          <a:stretch>
            <a:fillRect/>
          </a:stretch>
        </p:blipFill>
        <p:spPr>
          <a:xfrm>
            <a:off x="571500" y="1828800"/>
            <a:ext cx="8000999" cy="4469027"/>
          </a:xfrm>
          <a:prstGeom prst="rect">
            <a:avLst/>
          </a:prstGeom>
        </p:spPr>
      </p:pic>
    </p:spTree>
    <p:extLst>
      <p:ext uri="{BB962C8B-B14F-4D97-AF65-F5344CB8AC3E}">
        <p14:creationId xmlns:p14="http://schemas.microsoft.com/office/powerpoint/2010/main" val="2748665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 of Trapping in Saskatchewan Regulations</a:t>
            </a:r>
          </a:p>
        </p:txBody>
      </p:sp>
      <p:sp>
        <p:nvSpPr>
          <p:cNvPr id="3" name="Content Placeholder 2"/>
          <p:cNvSpPr>
            <a:spLocks noGrp="1"/>
          </p:cNvSpPr>
          <p:nvPr>
            <p:ph idx="1"/>
          </p:nvPr>
        </p:nvSpPr>
        <p:spPr/>
        <p:txBody>
          <a:bodyPr/>
          <a:lstStyle/>
          <a:p>
            <a:r>
              <a:rPr lang="en-US" dirty="0"/>
              <a:t>Trapping is included under the definition of hunting in Saskatchewan such that, unless specifically exempted, the rules that pertain to hunting with firearms will also apply to shooting or trapping of furbearers under a trapping licence.</a:t>
            </a:r>
          </a:p>
        </p:txBody>
      </p:sp>
    </p:spTree>
    <p:extLst>
      <p:ext uri="{BB962C8B-B14F-4D97-AF65-F5344CB8AC3E}">
        <p14:creationId xmlns:p14="http://schemas.microsoft.com/office/powerpoint/2010/main" val="3756037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I Need a Licence to Trap?</a:t>
            </a:r>
          </a:p>
        </p:txBody>
      </p:sp>
      <p:sp>
        <p:nvSpPr>
          <p:cNvPr id="3" name="Content Placeholder 2"/>
          <p:cNvSpPr>
            <a:spLocks noGrp="1"/>
          </p:cNvSpPr>
          <p:nvPr>
            <p:ph idx="1"/>
          </p:nvPr>
        </p:nvSpPr>
        <p:spPr/>
        <p:txBody>
          <a:bodyPr>
            <a:normAutofit lnSpcReduction="10000"/>
          </a:bodyPr>
          <a:lstStyle/>
          <a:p>
            <a:r>
              <a:rPr lang="en-US" dirty="0"/>
              <a:t>You require a fur licence to harvest most furbearer species. Some species also require additional permits.</a:t>
            </a:r>
          </a:p>
          <a:p>
            <a:r>
              <a:rPr lang="en-US" dirty="0"/>
              <a:t>You do not require a licence to harvest coyotes with a firearm, to trap raccoons and skunks or to trap beaver in rural municipalities that have passed an open season bylaw.</a:t>
            </a:r>
          </a:p>
          <a:p>
            <a:r>
              <a:rPr lang="en-US" dirty="0"/>
              <a:t>However, regardless of the species, you need a fur licence if you wish to sell the pelt.</a:t>
            </a:r>
          </a:p>
        </p:txBody>
      </p:sp>
    </p:spTree>
    <p:extLst>
      <p:ext uri="{BB962C8B-B14F-4D97-AF65-F5344CB8AC3E}">
        <p14:creationId xmlns:p14="http://schemas.microsoft.com/office/powerpoint/2010/main" val="153227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I Need to Get My Licence?</a:t>
            </a:r>
          </a:p>
        </p:txBody>
      </p:sp>
      <p:sp>
        <p:nvSpPr>
          <p:cNvPr id="3" name="Content Placeholder 2"/>
          <p:cNvSpPr>
            <a:spLocks noGrp="1"/>
          </p:cNvSpPr>
          <p:nvPr>
            <p:ph idx="1"/>
          </p:nvPr>
        </p:nvSpPr>
        <p:spPr/>
        <p:txBody>
          <a:bodyPr/>
          <a:lstStyle/>
          <a:p>
            <a:r>
              <a:rPr lang="en-US" dirty="0"/>
              <a:t>You must be 12 years of age</a:t>
            </a:r>
          </a:p>
          <a:p>
            <a:r>
              <a:rPr lang="en-US" dirty="0"/>
              <a:t>You must have your firearms safety/hunter education certificate</a:t>
            </a:r>
          </a:p>
          <a:p>
            <a:r>
              <a:rPr lang="en-US" dirty="0"/>
              <a:t>You must have a valid Saskatchewan Wildlife Habitat Certificate</a:t>
            </a:r>
          </a:p>
          <a:p>
            <a:r>
              <a:rPr lang="en-US" dirty="0"/>
              <a:t>You must either take this course or pass a challenge exam</a:t>
            </a:r>
          </a:p>
        </p:txBody>
      </p:sp>
    </p:spTree>
    <p:extLst>
      <p:ext uri="{BB962C8B-B14F-4D97-AF65-F5344CB8AC3E}">
        <p14:creationId xmlns:p14="http://schemas.microsoft.com/office/powerpoint/2010/main" val="4049410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3B7A720D00104EB04EF444F888245D" ma:contentTypeVersion="13" ma:contentTypeDescription="Create a new document." ma:contentTypeScope="" ma:versionID="5e79b5f71eac082deed5faa6859aebb5">
  <xsd:schema xmlns:xsd="http://www.w3.org/2001/XMLSchema" xmlns:xs="http://www.w3.org/2001/XMLSchema" xmlns:p="http://schemas.microsoft.com/office/2006/metadata/properties" xmlns:ns3="3020db85-879b-44c2-8712-de1a522c420f" xmlns:ns4="0d5d7cad-b098-4a55-a60d-a7e38c77fd2f" targetNamespace="http://schemas.microsoft.com/office/2006/metadata/properties" ma:root="true" ma:fieldsID="2d44a1c3c2c47a16a4ca4675d0e4b150" ns3:_="" ns4:_="">
    <xsd:import namespace="3020db85-879b-44c2-8712-de1a522c420f"/>
    <xsd:import namespace="0d5d7cad-b098-4a55-a60d-a7e38c77fd2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20db85-879b-44c2-8712-de1a522c420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5d7cad-b098-4a55-a60d-a7e38c77fd2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965C9B-E808-49D6-BC8C-D253C8DA9FBF}">
  <ds:schemaRefs>
    <ds:schemaRef ds:uri="http://schemas.microsoft.com/sharepoint/v3/contenttype/forms"/>
  </ds:schemaRefs>
</ds:datastoreItem>
</file>

<file path=customXml/itemProps2.xml><?xml version="1.0" encoding="utf-8"?>
<ds:datastoreItem xmlns:ds="http://schemas.openxmlformats.org/officeDocument/2006/customXml" ds:itemID="{0F4D96DF-715E-4B17-A069-11D6B2BAA2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20db85-879b-44c2-8712-de1a522c420f"/>
    <ds:schemaRef ds:uri="0d5d7cad-b098-4a55-a60d-a7e38c77fd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8F0367-A037-45D0-846A-5322D9F35E18}">
  <ds:schemaRefs>
    <ds:schemaRef ds:uri="3020db85-879b-44c2-8712-de1a522c420f"/>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0d5d7cad-b098-4a55-a60d-a7e38c77fd2f"/>
    <ds:schemaRef ds:uri="http://www.w3.org/XML/1998/namespace"/>
    <ds:schemaRef ds:uri="http://purl.org/dc/dcmitype/"/>
  </ds:schemaRefs>
</ds:datastoreItem>
</file>

<file path=docMetadata/LabelInfo.xml><?xml version="1.0" encoding="utf-8"?>
<clbl:labelList xmlns:clbl="http://schemas.microsoft.com/office/2020/mipLabelMetadata">
  <clbl:label id="{9715e697-1c31-4156-8581-01c5d1e29c65}" enabled="1" method="Standard" siteId="{cf4e8a24-641b-40d2-905e-9a328b644fab}" removed="0"/>
</clbl:labelList>
</file>

<file path=docProps/app.xml><?xml version="1.0" encoding="utf-8"?>
<Properties xmlns="http://schemas.openxmlformats.org/officeDocument/2006/extended-properties" xmlns:vt="http://schemas.openxmlformats.org/officeDocument/2006/docPropsVTypes">
  <TotalTime>1384</TotalTime>
  <Words>3181</Words>
  <Application>Microsoft Office PowerPoint</Application>
  <PresentationFormat>On-screen Show (4:3)</PresentationFormat>
  <Paragraphs>170</Paragraphs>
  <Slides>50</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50</vt:i4>
      </vt:variant>
    </vt:vector>
  </HeadingPairs>
  <TitlesOfParts>
    <vt:vector size="55" baseType="lpstr">
      <vt:lpstr>Arial</vt:lpstr>
      <vt:lpstr>Calibri</vt:lpstr>
      <vt:lpstr>Office Theme</vt:lpstr>
      <vt:lpstr>Custom Design</vt:lpstr>
      <vt:lpstr>1_Custom Design</vt:lpstr>
      <vt:lpstr>Saskatchewan Trapping Regulations</vt:lpstr>
      <vt:lpstr>Remember!</vt:lpstr>
      <vt:lpstr>Fur Harvest Management in Saskatchewan</vt:lpstr>
      <vt:lpstr>PowerPoint Presentation</vt:lpstr>
      <vt:lpstr>NFCA Special Areas</vt:lpstr>
      <vt:lpstr>Southern Boundary of NFCA in Regulations</vt:lpstr>
      <vt:lpstr>Definition of Trapping in Saskatchewan Regulations</vt:lpstr>
      <vt:lpstr>Do I Need a Licence to Trap?</vt:lpstr>
      <vt:lpstr>What Do I Need to Get My Licence?</vt:lpstr>
      <vt:lpstr>Where Do I Get My Licence?</vt:lpstr>
      <vt:lpstr>How Long is My Fur Licence Valid?</vt:lpstr>
      <vt:lpstr>Where Can I Go Trapping?</vt:lpstr>
      <vt:lpstr>When Can I go Trapping?</vt:lpstr>
      <vt:lpstr>What If I Want to Hunt Fur Animals During an Open Big Game Season?</vt:lpstr>
      <vt:lpstr>Are There Any Species-Specific Regulations I Should Know?</vt:lpstr>
      <vt:lpstr>Special Restrictions for Trapping Bear</vt:lpstr>
      <vt:lpstr>Special Restrictions for Trapping Cougar</vt:lpstr>
      <vt:lpstr>Can I Carry a Firearm on an All-Terrain Vehicle or Snowmobile When I am Trapping?</vt:lpstr>
      <vt:lpstr>Can I Use a Light When I am Trapping?</vt:lpstr>
      <vt:lpstr>Can I Use a Road-Killed Animal for Bait?</vt:lpstr>
      <vt:lpstr>Transport of Road-Killed Animals</vt:lpstr>
      <vt:lpstr>What Traps Can I Use?</vt:lpstr>
      <vt:lpstr>What is the Agreement on International Humane Trapping Standards – AIHTS?</vt:lpstr>
      <vt:lpstr>AIHTS and the Fur Trade</vt:lpstr>
      <vt:lpstr>What Determines if a Trap is Certified Under the AIHTS?</vt:lpstr>
      <vt:lpstr>How Do I Find Out What Traps I Need for the Animals I Am After?</vt:lpstr>
      <vt:lpstr>Are All Furbearers Covered Under the AIHTS?</vt:lpstr>
      <vt:lpstr>Is it Mandatory to Use Certified Traps for all Species Covered Under AIHTS?</vt:lpstr>
      <vt:lpstr>How Can I Modify My Restraining Traps to Meet Humane Standards?</vt:lpstr>
      <vt:lpstr>Are There Any Other Restrictions on the Use of Traps That I Should Know?</vt:lpstr>
      <vt:lpstr>Does the AIHTS Cover Snares?</vt:lpstr>
      <vt:lpstr>What Regulations Apply if I Want to Use Neck Snares?</vt:lpstr>
      <vt:lpstr>What are the Regulations About Using Power Snares?</vt:lpstr>
      <vt:lpstr>What are the Regulations About Using Power-Assisted Snares?</vt:lpstr>
      <vt:lpstr>Why Do I Need a Permit to Use Power and Power-Assisted Snares?</vt:lpstr>
      <vt:lpstr>What Are These Conditions?</vt:lpstr>
      <vt:lpstr>What Are the Regulations For Free-Hanging Snares?</vt:lpstr>
      <vt:lpstr>How Often Do I Need to Check My Traps?</vt:lpstr>
      <vt:lpstr>What Do I Do if I Harvest an Animal That is Not Legal For Me to Trap?</vt:lpstr>
      <vt:lpstr>Can Someone Else Trap Where I Am Trapping?</vt:lpstr>
      <vt:lpstr>As a Licenced Trapper, Can I Harvest Fur Animals Using Just a Firearm?</vt:lpstr>
      <vt:lpstr>Is There Anything I Should Know When I Finish Trapping For the Season?</vt:lpstr>
      <vt:lpstr>Can I Buy Fur From Another Trapper and Sell Them With Mine?</vt:lpstr>
      <vt:lpstr>Can I Export My Fur or Take Them to Another Province?</vt:lpstr>
      <vt:lpstr>Can I Keep Fur for My Own Use?</vt:lpstr>
      <vt:lpstr>So Is This All I Need to Know About the Rules?</vt:lpstr>
      <vt:lpstr>A Safety Reminder</vt:lpstr>
      <vt:lpstr>How Can Trappers Contribute to Furbearer Conservation?</vt:lpstr>
      <vt:lpstr>Questions?</vt:lpstr>
      <vt:lpstr>PowerPoint Presentation</vt:lpstr>
    </vt:vector>
  </TitlesOfParts>
  <Company>Information Technology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earmer</dc:creator>
  <cp:lastModifiedBy>Karen Gordon</cp:lastModifiedBy>
  <cp:revision>29</cp:revision>
  <dcterms:created xsi:type="dcterms:W3CDTF">2014-03-19T20:22:17Z</dcterms:created>
  <dcterms:modified xsi:type="dcterms:W3CDTF">2025-11-26T16:19:47Z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0x0101002A3B7A720D00104EB04EF444F888245D</vt:lpwstr>
  </property>
  <property fmtid="{D5CDD505-2E9C-101B-9397-08002B2CF9AE}" pid="3" name="hermesDocumentTag">
    <vt:lpwstr>26;#TemplatesGuidelines|13f04f7a-d0e1-40ae-bd33-cc781f92e29a</vt:lpwstr>
  </property>
</Properties>
</file>